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71" r:id="rId4"/>
    <p:sldId id="290" r:id="rId5"/>
    <p:sldId id="292" r:id="rId6"/>
    <p:sldId id="291" r:id="rId7"/>
    <p:sldId id="293" r:id="rId8"/>
    <p:sldId id="294" r:id="rId9"/>
    <p:sldId id="295" r:id="rId10"/>
    <p:sldId id="296" r:id="rId11"/>
    <p:sldId id="297" r:id="rId12"/>
    <p:sldId id="298" r:id="rId13"/>
    <p:sldId id="313" r:id="rId14"/>
    <p:sldId id="299" r:id="rId15"/>
    <p:sldId id="300" r:id="rId16"/>
    <p:sldId id="304" r:id="rId17"/>
    <p:sldId id="305" r:id="rId18"/>
    <p:sldId id="301" r:id="rId19"/>
    <p:sldId id="286" r:id="rId20"/>
    <p:sldId id="314" r:id="rId21"/>
    <p:sldId id="316" r:id="rId22"/>
    <p:sldId id="315" r:id="rId23"/>
    <p:sldId id="317" r:id="rId24"/>
    <p:sldId id="323" r:id="rId25"/>
    <p:sldId id="318" r:id="rId26"/>
    <p:sldId id="319" r:id="rId27"/>
    <p:sldId id="310" r:id="rId28"/>
    <p:sldId id="320" r:id="rId29"/>
    <p:sldId id="324" r:id="rId30"/>
    <p:sldId id="325" r:id="rId31"/>
    <p:sldId id="321" r:id="rId32"/>
    <p:sldId id="322" r:id="rId33"/>
    <p:sldId id="30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59E0D1B-57EC-4A68-BC77-1FF4387786E0}">
          <p14:sldIdLst>
            <p14:sldId id="256"/>
            <p14:sldId id="270"/>
            <p14:sldId id="271"/>
            <p14:sldId id="290"/>
            <p14:sldId id="292"/>
            <p14:sldId id="291"/>
            <p14:sldId id="293"/>
            <p14:sldId id="294"/>
            <p14:sldId id="295"/>
            <p14:sldId id="296"/>
            <p14:sldId id="297"/>
            <p14:sldId id="298"/>
            <p14:sldId id="313"/>
            <p14:sldId id="299"/>
            <p14:sldId id="300"/>
            <p14:sldId id="304"/>
            <p14:sldId id="305"/>
            <p14:sldId id="301"/>
            <p14:sldId id="286"/>
            <p14:sldId id="314"/>
            <p14:sldId id="316"/>
            <p14:sldId id="315"/>
            <p14:sldId id="317"/>
            <p14:sldId id="323"/>
            <p14:sldId id="318"/>
            <p14:sldId id="319"/>
            <p14:sldId id="310"/>
            <p14:sldId id="320"/>
            <p14:sldId id="324"/>
            <p14:sldId id="325"/>
            <p14:sldId id="321"/>
            <p14:sldId id="322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216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8A91-546D-475A-8AF1-72C1FEC26D89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F84A-41A9-42C3-BD7B-EE0E10578D6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8A91-546D-475A-8AF1-72C1FEC26D89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F84A-41A9-42C3-BD7B-EE0E10578D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8A91-546D-475A-8AF1-72C1FEC26D89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F84A-41A9-42C3-BD7B-EE0E10578D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8A91-546D-475A-8AF1-72C1FEC26D89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F84A-41A9-42C3-BD7B-EE0E10578D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8A91-546D-475A-8AF1-72C1FEC26D89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F84A-41A9-42C3-BD7B-EE0E10578D6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8A91-546D-475A-8AF1-72C1FEC26D89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F84A-41A9-42C3-BD7B-EE0E10578D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8A91-546D-475A-8AF1-72C1FEC26D89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F84A-41A9-42C3-BD7B-EE0E10578D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8A91-546D-475A-8AF1-72C1FEC26D89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F84A-41A9-42C3-BD7B-EE0E10578D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8A91-546D-475A-8AF1-72C1FEC26D89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F84A-41A9-42C3-BD7B-EE0E10578D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8A91-546D-475A-8AF1-72C1FEC26D89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F84A-41A9-42C3-BD7B-EE0E10578D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8A91-546D-475A-8AF1-72C1FEC26D89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DDF84A-41A9-42C3-BD7B-EE0E10578D6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898A91-546D-475A-8AF1-72C1FEC26D89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DDF84A-41A9-42C3-BD7B-EE0E10578D62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binhntt@sitc.v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092" y="487395"/>
            <a:ext cx="7851648" cy="10668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E.BOOKING – E.BILL’S GUIDE LINE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6678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30744"/>
            <a:ext cx="8382000" cy="408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6486733156759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44526" cy="4572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086600" y="6182816"/>
            <a:ext cx="1908048" cy="39611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>
                <a:solidFill>
                  <a:srgbClr val="FFFF00"/>
                </a:solidFill>
              </a:rPr>
              <a:t>Edit by NTTBINH</a:t>
            </a:r>
            <a:endParaRPr lang="en-US" sz="2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7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743200"/>
            <a:ext cx="7543800" cy="3124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12192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 smtClean="0"/>
              <a:t>Mục</a:t>
            </a:r>
            <a:r>
              <a:rPr lang="en-US" dirty="0" smtClean="0"/>
              <a:t> Surcharges : </a:t>
            </a:r>
            <a:r>
              <a:rPr lang="en-US" dirty="0" err="1" smtClean="0"/>
              <a:t>điền</a:t>
            </a:r>
            <a:r>
              <a:rPr lang="en-US" dirty="0" smtClean="0"/>
              <a:t> term LSS </a:t>
            </a:r>
          </a:p>
          <a:p>
            <a:pPr lvl="0"/>
            <a:r>
              <a:rPr lang="en-US" dirty="0" err="1" smtClean="0"/>
              <a:t>Mục</a:t>
            </a:r>
            <a:r>
              <a:rPr lang="en-US" dirty="0" smtClean="0"/>
              <a:t> Yard Info :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nơi</a:t>
            </a:r>
            <a:r>
              <a:rPr lang="en-US" dirty="0" smtClean="0"/>
              <a:t> lấy vỏ - </a:t>
            </a:r>
            <a:r>
              <a:rPr lang="en-US" dirty="0" err="1" smtClean="0"/>
              <a:t>Hạ</a:t>
            </a:r>
            <a:r>
              <a:rPr lang="en-US" dirty="0" smtClean="0"/>
              <a:t> hàng.</a:t>
            </a:r>
          </a:p>
          <a:p>
            <a:pPr lvl="0"/>
            <a:r>
              <a:rPr lang="en-US" dirty="0" err="1" smtClean="0"/>
              <a:t>Mục</a:t>
            </a:r>
            <a:r>
              <a:rPr lang="en-US" dirty="0" smtClean="0"/>
              <a:t> BK Document :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lòng</a:t>
            </a:r>
            <a:r>
              <a:rPr lang="en-US" dirty="0" smtClean="0"/>
              <a:t> bỏ qua </a:t>
            </a:r>
            <a:r>
              <a:rPr lang="en-US" dirty="0" err="1" smtClean="0"/>
              <a:t>mục</a:t>
            </a:r>
            <a:r>
              <a:rPr lang="en-US" dirty="0" smtClean="0"/>
              <a:t> này</a:t>
            </a:r>
          </a:p>
        </p:txBody>
      </p:sp>
    </p:spTree>
    <p:extLst>
      <p:ext uri="{BB962C8B-B14F-4D97-AF65-F5344CB8AC3E}">
        <p14:creationId xmlns:p14="http://schemas.microsoft.com/office/powerpoint/2010/main" val="8801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5670" y="40386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1. </a:t>
            </a:r>
            <a:r>
              <a:rPr lang="en-US" u="sng" dirty="0" err="1" smtClean="0">
                <a:solidFill>
                  <a:srgbClr val="FFFF00"/>
                </a:solidFill>
              </a:rPr>
              <a:t>Nơi</a:t>
            </a:r>
            <a:r>
              <a:rPr lang="en-US" u="sng" dirty="0" smtClean="0">
                <a:solidFill>
                  <a:srgbClr val="FFFF00"/>
                </a:solidFill>
              </a:rPr>
              <a:t> lấy vỏ/ </a:t>
            </a:r>
            <a:r>
              <a:rPr lang="en-US" u="sng" dirty="0" err="1" smtClean="0">
                <a:solidFill>
                  <a:srgbClr val="FFFF00"/>
                </a:solidFill>
              </a:rPr>
              <a:t>Nơi</a:t>
            </a:r>
            <a:r>
              <a:rPr lang="en-US" u="sng" dirty="0" smtClean="0">
                <a:solidFill>
                  <a:srgbClr val="FFFF00"/>
                </a:solidFill>
              </a:rPr>
              <a:t> </a:t>
            </a:r>
            <a:r>
              <a:rPr lang="en-US" u="sng" dirty="0" err="1" smtClean="0">
                <a:solidFill>
                  <a:srgbClr val="FFFF00"/>
                </a:solidFill>
              </a:rPr>
              <a:t>hạ</a:t>
            </a:r>
            <a:r>
              <a:rPr lang="en-US" u="sng" dirty="0" smtClean="0">
                <a:solidFill>
                  <a:srgbClr val="FFFF00"/>
                </a:solidFill>
              </a:rPr>
              <a:t> hàng </a:t>
            </a:r>
            <a:r>
              <a:rPr lang="en-US" dirty="0" smtClean="0"/>
              <a:t>: </a:t>
            </a:r>
            <a:r>
              <a:rPr lang="en-US" dirty="0" err="1" smtClean="0"/>
              <a:t>Quý</a:t>
            </a:r>
            <a:r>
              <a:rPr lang="en-US" dirty="0" smtClean="0"/>
              <a:t> </a:t>
            </a:r>
            <a:r>
              <a:rPr lang="en-US" dirty="0" err="1" smtClean="0"/>
              <a:t>khách</a:t>
            </a:r>
            <a:r>
              <a:rPr lang="en-US" dirty="0" smtClean="0"/>
              <a:t>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lòng</a:t>
            </a:r>
            <a:r>
              <a:rPr lang="en-US" dirty="0" smtClean="0"/>
              <a:t> </a:t>
            </a:r>
            <a:r>
              <a:rPr lang="en-US" dirty="0" err="1" smtClean="0"/>
              <a:t>mặc</a:t>
            </a:r>
            <a:r>
              <a:rPr lang="en-US" dirty="0" smtClean="0"/>
              <a:t> định </a:t>
            </a:r>
            <a:r>
              <a:rPr lang="en-US" dirty="0" err="1" smtClean="0"/>
              <a:t>chọn</a:t>
            </a:r>
            <a:r>
              <a:rPr lang="en-US" dirty="0" smtClean="0"/>
              <a:t> SITC –DINH VU.</a:t>
            </a:r>
          </a:p>
          <a:p>
            <a:pPr lvl="0"/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duyệt</a:t>
            </a:r>
            <a:r>
              <a:rPr lang="en-US" dirty="0" smtClean="0"/>
              <a:t> booking, </a:t>
            </a:r>
            <a:r>
              <a:rPr lang="en-US" dirty="0" err="1" smtClean="0"/>
              <a:t>tùy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SITC sẽ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chỉnh</a:t>
            </a:r>
            <a:r>
              <a:rPr lang="en-US" dirty="0" smtClean="0"/>
              <a:t> lại </a:t>
            </a:r>
            <a:r>
              <a:rPr lang="en-US" dirty="0" err="1" smtClean="0"/>
              <a:t>nơi</a:t>
            </a:r>
            <a:r>
              <a:rPr lang="en-US" dirty="0" smtClean="0"/>
              <a:t> lấy vỏ/ </a:t>
            </a:r>
            <a:r>
              <a:rPr lang="en-US" dirty="0" err="1" smtClean="0"/>
              <a:t>hạ</a:t>
            </a:r>
            <a:r>
              <a:rPr lang="en-US" dirty="0" smtClean="0"/>
              <a:t> hàng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phù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Với tàu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Cảng PTSC và LẠCH HUYỆN, </a:t>
            </a:r>
            <a:r>
              <a:rPr lang="en-US" dirty="0" smtClean="0">
                <a:solidFill>
                  <a:srgbClr val="FF0000"/>
                </a:solidFill>
              </a:rPr>
              <a:t>bắt buộc phải để </a:t>
            </a:r>
            <a:r>
              <a:rPr lang="en-US" dirty="0" err="1" smtClean="0">
                <a:solidFill>
                  <a:srgbClr val="FF0000"/>
                </a:solidFill>
              </a:rPr>
              <a:t>nơi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hạ</a:t>
            </a:r>
            <a:r>
              <a:rPr lang="en-US" dirty="0" smtClean="0">
                <a:solidFill>
                  <a:srgbClr val="FF0000"/>
                </a:solidFill>
              </a:rPr>
              <a:t> hàng là Cảng PTSC và Cảng LẠCH HUYỆN. </a:t>
            </a:r>
          </a:p>
          <a:p>
            <a:r>
              <a:rPr lang="en-US" dirty="0"/>
              <a:t>2</a:t>
            </a:r>
            <a:r>
              <a:rPr lang="en-US" dirty="0" smtClean="0"/>
              <a:t>. Nếu </a:t>
            </a:r>
            <a:r>
              <a:rPr lang="en-US" dirty="0" err="1" smtClean="0"/>
              <a:t>quý</a:t>
            </a:r>
            <a:r>
              <a:rPr lang="en-US" dirty="0" smtClean="0"/>
              <a:t> </a:t>
            </a:r>
            <a:r>
              <a:rPr lang="en-US" dirty="0" err="1" smtClean="0"/>
              <a:t>khách</a:t>
            </a:r>
            <a:r>
              <a:rPr lang="en-US" dirty="0" smtClean="0"/>
              <a:t> bắt buộc phải </a:t>
            </a:r>
            <a:r>
              <a:rPr lang="en-US" dirty="0" err="1" smtClean="0"/>
              <a:t>hạ</a:t>
            </a:r>
            <a:r>
              <a:rPr lang="en-US" dirty="0" smtClean="0"/>
              <a:t> hàng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cảng</a:t>
            </a:r>
            <a:r>
              <a:rPr lang="en-US" dirty="0" smtClean="0"/>
              <a:t>,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lòng</a:t>
            </a:r>
            <a:r>
              <a:rPr lang="en-US" dirty="0" smtClean="0"/>
              <a:t> </a:t>
            </a:r>
            <a:r>
              <a:rPr lang="en-US" dirty="0" err="1" smtClean="0"/>
              <a:t>ghi</a:t>
            </a:r>
            <a:r>
              <a:rPr lang="en-US" dirty="0" smtClean="0"/>
              <a:t> </a:t>
            </a:r>
            <a:r>
              <a:rPr lang="en-US" dirty="0" err="1" smtClean="0"/>
              <a:t>chú</a:t>
            </a:r>
            <a:r>
              <a:rPr lang="en-US" dirty="0" smtClean="0"/>
              <a:t> vào </a:t>
            </a:r>
            <a:r>
              <a:rPr lang="en-US" dirty="0" err="1" smtClean="0"/>
              <a:t>mục</a:t>
            </a:r>
            <a:r>
              <a:rPr lang="en-US" dirty="0" smtClean="0"/>
              <a:t> Remark</a:t>
            </a:r>
          </a:p>
          <a:p>
            <a:endParaRPr lang="en-US" dirty="0"/>
          </a:p>
          <a:p>
            <a:pPr lvl="0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18" y="5867400"/>
            <a:ext cx="8620125" cy="781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86" y="152400"/>
            <a:ext cx="8153400" cy="379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870" y="5334000"/>
            <a:ext cx="6248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 smtClean="0"/>
          </a:p>
          <a:p>
            <a:pPr lvl="0"/>
            <a:r>
              <a:rPr lang="en-US" sz="2000" b="1" dirty="0" smtClean="0"/>
              <a:t>Sau </a:t>
            </a:r>
            <a:r>
              <a:rPr lang="en-US" sz="2000" b="1" dirty="0" err="1" smtClean="0"/>
              <a:t>khi</a:t>
            </a:r>
            <a:r>
              <a:rPr lang="en-US" sz="2000" b="1" dirty="0" smtClean="0"/>
              <a:t> confirm, </a:t>
            </a:r>
            <a:r>
              <a:rPr lang="en-US" sz="2000" b="1" dirty="0" err="1" smtClean="0"/>
              <a:t>Quý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khách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ấn</a:t>
            </a:r>
            <a:r>
              <a:rPr lang="en-US" sz="2000" b="1" dirty="0" smtClean="0"/>
              <a:t> Submit booking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9600"/>
            <a:ext cx="858054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28600"/>
            <a:ext cx="7772400" cy="304800"/>
          </a:xfrm>
        </p:spPr>
        <p:txBody>
          <a:bodyPr/>
          <a:lstStyle/>
          <a:p>
            <a:r>
              <a:rPr lang="en-US" sz="2400" dirty="0" err="1" smtClean="0"/>
              <a:t>Đối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book </a:t>
            </a:r>
            <a:r>
              <a:rPr lang="en-US" sz="2400" dirty="0" err="1" smtClean="0"/>
              <a:t>cont</a:t>
            </a:r>
            <a:r>
              <a:rPr lang="en-US" sz="2400" dirty="0" smtClean="0"/>
              <a:t> Flat rack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685800"/>
            <a:ext cx="7772400" cy="586740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special container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(</a:t>
            </a:r>
            <a:r>
              <a:rPr lang="en-US" dirty="0" err="1" smtClean="0"/>
              <a:t>chiều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r>
              <a:rPr lang="en-US" dirty="0" smtClean="0"/>
              <a:t>/ </a:t>
            </a:r>
            <a:r>
              <a:rPr lang="en-US" dirty="0" err="1" smtClean="0"/>
              <a:t>rộng</a:t>
            </a:r>
            <a:r>
              <a:rPr lang="en-US" dirty="0" smtClean="0"/>
              <a:t> / </a:t>
            </a:r>
            <a:r>
              <a:rPr lang="en-US" dirty="0" err="1" smtClean="0"/>
              <a:t>cao</a:t>
            </a:r>
            <a:r>
              <a:rPr lang="en-US" dirty="0" smtClean="0"/>
              <a:t>/ over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chiều</a:t>
            </a:r>
            <a:r>
              <a:rPr lang="en-US" dirty="0" smtClean="0"/>
              <a:t> so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kích</a:t>
            </a:r>
            <a:r>
              <a:rPr lang="en-US" dirty="0" smtClean="0"/>
              <a:t> </a:t>
            </a:r>
            <a:r>
              <a:rPr lang="en-US" dirty="0" err="1" smtClean="0"/>
              <a:t>thước</a:t>
            </a:r>
            <a:r>
              <a:rPr lang="en-US" dirty="0" smtClean="0"/>
              <a:t> </a:t>
            </a:r>
            <a:r>
              <a:rPr lang="en-US" dirty="0" err="1" smtClean="0"/>
              <a:t>cont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hãng</a:t>
            </a:r>
            <a:r>
              <a:rPr lang="en-US" dirty="0" smtClean="0"/>
              <a:t>/ GW/ NW… </a:t>
            </a:r>
          </a:p>
          <a:p>
            <a:pPr marL="342900" indent="-342900">
              <a:buFontTx/>
              <a:buChar char="-"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chỉnh</a:t>
            </a:r>
            <a:r>
              <a:rPr lang="en-US" dirty="0" smtClean="0"/>
              <a:t>, confirm </a:t>
            </a:r>
            <a:r>
              <a:rPr lang="en-US" dirty="0" err="1" smtClean="0"/>
              <a:t>và</a:t>
            </a:r>
            <a:r>
              <a:rPr lang="en-US" dirty="0" smtClean="0"/>
              <a:t> submit booking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bình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43200"/>
            <a:ext cx="8677275" cy="331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37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</a:rPr>
              <a:t>Xem lại trạng thái các booking đã đặt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8305800" cy="3581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4750827"/>
            <a:ext cx="822960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submit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booking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 gửi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SITC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 vào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duyệt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/từ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chối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booking.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 có email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hàng về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booking.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Các </a:t>
            </a:r>
            <a:r>
              <a:rPr lang="en-US" sz="2400" b="1" dirty="0" err="1" smtClean="0">
                <a:solidFill>
                  <a:srgbClr val="FFFF00"/>
                </a:solidFill>
              </a:rPr>
              <a:t>tác</a:t>
            </a:r>
            <a:r>
              <a:rPr lang="en-US" sz="2400" b="1" dirty="0" smtClean="0">
                <a:solidFill>
                  <a:srgbClr val="FFFF00"/>
                </a:solidFill>
              </a:rPr>
              <a:t> nghiệp khác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4470580"/>
            <a:ext cx="8229600" cy="225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 : </a:t>
            </a:r>
            <a:r>
              <a:rPr lang="en-US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từ booking draft sang submit booking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Booking Modify : Sửa booking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View: Xem chi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book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Cancel : Hủy booking đã </a:t>
            </a:r>
            <a:r>
              <a:rPr lang="en-US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Copy/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Muty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copy : Sao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book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hay nhiều 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Split booking : </a:t>
            </a:r>
            <a:r>
              <a:rPr lang="en-US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này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58460"/>
            <a:ext cx="7772400" cy="386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2895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rgbClr val="FFFF00"/>
                </a:solidFill>
              </a:rPr>
              <a:t>Thay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đổi</a:t>
            </a:r>
            <a:r>
              <a:rPr lang="en-US" sz="2200" b="1" dirty="0" smtClean="0">
                <a:solidFill>
                  <a:srgbClr val="FFFF00"/>
                </a:solidFill>
              </a:rPr>
              <a:t> tên tàu 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430888"/>
            <a:ext cx="8229600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cần revise,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vào ô (…) và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POL, POD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ETD.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search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ETD,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tàu,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confirm, và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update để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62869"/>
            <a:ext cx="8229600" cy="424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499" y="76200"/>
            <a:ext cx="898255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 tàu mới có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cảng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khác với tàu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cũ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vào Booking Modify để sửa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hàng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89610"/>
            <a:ext cx="8599490" cy="29014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05200"/>
            <a:ext cx="859949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Email </a:t>
            </a:r>
            <a:r>
              <a:rPr lang="en-US" sz="2400" b="1" dirty="0" err="1" smtClean="0">
                <a:solidFill>
                  <a:srgbClr val="FFFF00"/>
                </a:solidFill>
              </a:rPr>
              <a:t>phản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hồi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5334000"/>
            <a:ext cx="8458200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nghiệp của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email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tự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từ SITC.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booking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duyệt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pdf booking note sẽ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gửi qua email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85800"/>
            <a:ext cx="7467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6486733156759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710"/>
            <a:ext cx="1644526" cy="457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086600" y="6182816"/>
            <a:ext cx="1908048" cy="39611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>
                <a:solidFill>
                  <a:srgbClr val="FFFF00"/>
                </a:solidFill>
              </a:rPr>
              <a:t>Edit by NTTBINH</a:t>
            </a:r>
            <a:endParaRPr lang="en-US" sz="2000" i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357" y="638235"/>
            <a:ext cx="8458200" cy="177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vào website SITC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Nam(https://sitc.vn)để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các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tin cần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Lịch tàu,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LCC/LSS, free time,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container…..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 quá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hiện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E.booking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nếu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cứ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vướng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mắc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gì,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với CS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của SITC để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hướng dẫn và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ID=pass = SITCVNHPH1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03" y="2717726"/>
            <a:ext cx="8310314" cy="32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81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7772400" cy="3048000"/>
          </a:xfrm>
        </p:spPr>
        <p:txBody>
          <a:bodyPr>
            <a:noAutofit/>
          </a:bodyPr>
          <a:lstStyle/>
          <a:p>
            <a:r>
              <a:rPr lang="en-US" sz="3200" dirty="0"/>
              <a:t>I . </a:t>
            </a:r>
            <a:r>
              <a:rPr lang="en-US" sz="3200" dirty="0" err="1" smtClean="0"/>
              <a:t>Tạo</a:t>
            </a:r>
            <a:r>
              <a:rPr lang="en-US" sz="3200" dirty="0" smtClean="0"/>
              <a:t> </a:t>
            </a:r>
            <a:r>
              <a:rPr lang="en-US" sz="3200" dirty="0" err="1" smtClean="0"/>
              <a:t>tài</a:t>
            </a:r>
            <a:r>
              <a:rPr lang="en-US" sz="3200" dirty="0" smtClean="0"/>
              <a:t> </a:t>
            </a:r>
            <a:r>
              <a:rPr lang="en-US" sz="3200" dirty="0" err="1" smtClean="0"/>
              <a:t>khoản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II</a:t>
            </a:r>
            <a:r>
              <a:rPr lang="en-US" sz="3200" dirty="0"/>
              <a:t>. </a:t>
            </a:r>
            <a:r>
              <a:rPr lang="en-US" sz="3200" dirty="0" smtClean="0"/>
              <a:t>Hướng dẫn </a:t>
            </a:r>
            <a:r>
              <a:rPr lang="en-US" sz="3200" dirty="0" err="1" smtClean="0"/>
              <a:t>E.booking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III. Hướng dẫn </a:t>
            </a:r>
            <a:r>
              <a:rPr lang="en-US" sz="3200" dirty="0" err="1" smtClean="0"/>
              <a:t>E.bill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IV. </a:t>
            </a:r>
            <a:r>
              <a:rPr lang="en-US" sz="3200" dirty="0" err="1" smtClean="0"/>
              <a:t>Tài</a:t>
            </a:r>
            <a:r>
              <a:rPr lang="en-US" sz="3200" dirty="0" smtClean="0"/>
              <a:t> </a:t>
            </a:r>
            <a:r>
              <a:rPr lang="en-US" sz="3200" dirty="0" err="1" smtClean="0"/>
              <a:t>liệu</a:t>
            </a:r>
            <a:r>
              <a:rPr lang="en-US" sz="3200" dirty="0" smtClean="0"/>
              <a:t> hướng dẫn và </a:t>
            </a:r>
            <a:r>
              <a:rPr lang="en-US" sz="3200" dirty="0" err="1" smtClean="0"/>
              <a:t>trợ</a:t>
            </a:r>
            <a:r>
              <a:rPr lang="en-US" sz="3200" dirty="0" smtClean="0"/>
              <a:t> </a:t>
            </a:r>
            <a:r>
              <a:rPr lang="en-US" sz="3200" dirty="0" err="1" smtClean="0"/>
              <a:t>giúp</a:t>
            </a:r>
            <a:endParaRPr lang="en-US" sz="3200" dirty="0"/>
          </a:p>
          <a:p>
            <a:endParaRPr lang="en-US" sz="2400" dirty="0"/>
          </a:p>
        </p:txBody>
      </p:sp>
      <p:pic>
        <p:nvPicPr>
          <p:cNvPr id="4" name="Picture 3" descr="2016486733156759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710"/>
            <a:ext cx="1644526" cy="457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086600" y="6182816"/>
            <a:ext cx="1908048" cy="39611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>
                <a:solidFill>
                  <a:srgbClr val="FFFF00"/>
                </a:solidFill>
              </a:rPr>
              <a:t>Edit by NTTBINH</a:t>
            </a:r>
            <a:endParaRPr lang="en-US" sz="2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2654"/>
            <a:ext cx="4343400" cy="538306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Hướng dẫn </a:t>
            </a:r>
            <a:r>
              <a:rPr lang="en-US" sz="3600" dirty="0" err="1" smtClean="0">
                <a:solidFill>
                  <a:srgbClr val="FFFF00"/>
                </a:solidFill>
              </a:rPr>
              <a:t>tạo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E.Bill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7772400" cy="4572000"/>
          </a:xfrm>
        </p:spPr>
        <p:txBody>
          <a:bodyPr>
            <a:normAutofit/>
          </a:bodyPr>
          <a:lstStyle/>
          <a:p>
            <a:pPr lvl="0"/>
            <a:endParaRPr lang="en-US" dirty="0" smtClean="0">
              <a:solidFill>
                <a:srgbClr val="FFFF00"/>
              </a:solidFill>
            </a:endParaRPr>
          </a:p>
          <a:p>
            <a:pPr lvl="0"/>
            <a:endParaRPr lang="en-US" dirty="0" smtClean="0"/>
          </a:p>
          <a:p>
            <a:endParaRPr lang="en-US" dirty="0"/>
          </a:p>
          <a:p>
            <a:pPr lvl="0"/>
            <a:endParaRPr lang="en-US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8543300" cy="487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4719067"/>
            <a:ext cx="256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35007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670287"/>
            <a:ext cx="4572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đúng booking để submit SI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7772400" cy="4572000"/>
          </a:xfrm>
        </p:spPr>
        <p:txBody>
          <a:bodyPr>
            <a:normAutofit/>
          </a:bodyPr>
          <a:lstStyle/>
          <a:p>
            <a:pPr lvl="0"/>
            <a:endParaRPr lang="en-US" dirty="0" smtClean="0">
              <a:solidFill>
                <a:srgbClr val="FFFF00"/>
              </a:solidFill>
            </a:endParaRPr>
          </a:p>
          <a:p>
            <a:pPr lvl="0"/>
            <a:endParaRPr lang="en-US" dirty="0" smtClean="0">
              <a:solidFill>
                <a:srgbClr val="FFFF00"/>
              </a:solidFill>
            </a:endParaRPr>
          </a:p>
          <a:p>
            <a:pPr lvl="0"/>
            <a:endParaRPr lang="en-US" dirty="0" smtClean="0"/>
          </a:p>
          <a:p>
            <a:endParaRPr lang="en-US" dirty="0"/>
          </a:p>
          <a:p>
            <a:pPr lvl="0"/>
            <a:endParaRPr lang="en-US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4602" y="116190"/>
            <a:ext cx="8436998" cy="7003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 :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với hàng đi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NVOCC nếu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hàng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AFR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Housebill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Với hàng đi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Chỉ cần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Country code/ Tel/ Fax của shipper/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cnee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notify (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cần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Enterprise code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buộc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HS code ở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( 6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</a:p>
          <a:p>
            <a:endParaRPr lang="en-US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Với hàng đi CHINA/ TRANSIT VIA CHINA  cần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sung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tin các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Country code: </a:t>
            </a:r>
          </a:p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Tel/ Fax</a:t>
            </a:r>
          </a:p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Enterprise code(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Tax ID của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thuế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doanh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nghiệp):</a:t>
            </a:r>
          </a:p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Enterprise code (shipper)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như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Trade register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numbder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MST</a:t>
            </a:r>
          </a:p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Enterprise code (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cnee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notify)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như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USCI+MST</a:t>
            </a:r>
          </a:p>
          <a:p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mà hàng transit via China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Country code/enterprise code ở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cnee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và notify phải show đúng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tin của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đó:</a:t>
            </a:r>
          </a:p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 : hàng đi Manila, Philippine via Shanghai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Country code show: PH, Enterprise code : SEC REGISTER+MST. </a:t>
            </a:r>
          </a:p>
          <a:p>
            <a:endParaRPr lang="en-US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Hàng đi PHILIPINE bắt buộc show HS CODE ( 6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tự) lên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hàng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5.Hàng </a:t>
            </a:r>
            <a:r>
              <a:rPr lang="en-US" dirty="0" err="1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Malaysia, Indonesia </a:t>
            </a:r>
            <a:r>
              <a:rPr lang="en-US" dirty="0" err="1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buộc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show HS </a:t>
            </a:r>
            <a:r>
              <a:rPr lang="en-US" dirty="0" err="1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BL </a:t>
            </a:r>
            <a:r>
              <a:rPr lang="en-US" dirty="0" err="1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HS CODE (CN), Enterprise code(TAX ID) </a:t>
            </a:r>
            <a:r>
              <a:rPr lang="en-US" dirty="0" err="1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consignee/notify,</a:t>
            </a:r>
          </a:p>
          <a:p>
            <a:endParaRPr lang="en-US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dirty="0" err="1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Thailand </a:t>
            </a:r>
            <a:r>
              <a:rPr lang="en-US" dirty="0" err="1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buộc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shipping mark</a:t>
            </a:r>
            <a:endParaRPr lang="en-US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6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7772400" cy="4572000"/>
          </a:xfrm>
        </p:spPr>
        <p:txBody>
          <a:bodyPr>
            <a:normAutofit/>
          </a:bodyPr>
          <a:lstStyle/>
          <a:p>
            <a:pPr lvl="0"/>
            <a:endParaRPr lang="en-US" dirty="0" smtClean="0">
              <a:solidFill>
                <a:srgbClr val="FFFF00"/>
              </a:solidFill>
            </a:endParaRPr>
          </a:p>
          <a:p>
            <a:pPr lvl="0"/>
            <a:endParaRPr lang="en-US" dirty="0" smtClean="0"/>
          </a:p>
          <a:p>
            <a:endParaRPr lang="en-US" dirty="0"/>
          </a:p>
          <a:p>
            <a:pPr lvl="0"/>
            <a:endParaRPr lang="en-US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4400"/>
            <a:ext cx="7848600" cy="58614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421824"/>
            <a:ext cx="7979798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tin về shipper/consignee/notify.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2526268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3325" y="4945917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6667" y="54864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220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7772400" cy="4572000"/>
          </a:xfrm>
        </p:spPr>
        <p:txBody>
          <a:bodyPr>
            <a:normAutofit/>
          </a:bodyPr>
          <a:lstStyle/>
          <a:p>
            <a:pPr lvl="0"/>
            <a:endParaRPr lang="en-US" dirty="0" smtClean="0">
              <a:solidFill>
                <a:srgbClr val="FFFF00"/>
              </a:solidFill>
            </a:endParaRPr>
          </a:p>
          <a:p>
            <a:pPr lvl="0"/>
            <a:endParaRPr lang="en-US" dirty="0" smtClean="0"/>
          </a:p>
          <a:p>
            <a:endParaRPr lang="en-US" dirty="0"/>
          </a:p>
          <a:p>
            <a:pPr lvl="0"/>
            <a:endParaRPr lang="en-US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4602" y="116190"/>
            <a:ext cx="7979798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tin về Container và Hàng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 thể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VGM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này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00872"/>
            <a:ext cx="8839200" cy="46562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5000" y="4592202"/>
            <a:ext cx="312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1336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2522190"/>
            <a:ext cx="348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816864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</a:rPr>
              <a:t>Ở </a:t>
            </a:r>
            <a:r>
              <a:rPr lang="en-US" sz="1800" dirty="0" err="1" smtClean="0">
                <a:solidFill>
                  <a:srgbClr val="FFFF00"/>
                </a:solidFill>
              </a:rPr>
              <a:t>mục</a:t>
            </a:r>
            <a:r>
              <a:rPr lang="en-US" sz="1800" dirty="0" smtClean="0">
                <a:solidFill>
                  <a:srgbClr val="FFFF00"/>
                </a:solidFill>
              </a:rPr>
              <a:t> VGM CONTAINER INFO:</a:t>
            </a:r>
            <a:br>
              <a:rPr lang="en-US" sz="1800" dirty="0" smtClean="0">
                <a:solidFill>
                  <a:srgbClr val="FFFF00"/>
                </a:solidFill>
              </a:rPr>
            </a:br>
            <a:r>
              <a:rPr lang="en-US" sz="1800" dirty="0" smtClean="0">
                <a:solidFill>
                  <a:srgbClr val="FFFF00"/>
                </a:solidFill>
              </a:rPr>
              <a:t>- CLICK Synchronize Container Info</a:t>
            </a:r>
            <a:br>
              <a:rPr lang="en-US" sz="1800" dirty="0" smtClean="0">
                <a:solidFill>
                  <a:srgbClr val="FFFF00"/>
                </a:solidFill>
              </a:rPr>
            </a:br>
            <a:r>
              <a:rPr lang="en-US" sz="1800" dirty="0" smtClean="0">
                <a:solidFill>
                  <a:srgbClr val="FFFF00"/>
                </a:solidFill>
              </a:rPr>
              <a:t>- </a:t>
            </a:r>
            <a:r>
              <a:rPr lang="en-US" sz="1800" dirty="0" err="1" smtClean="0">
                <a:solidFill>
                  <a:srgbClr val="FFFF00"/>
                </a:solidFill>
              </a:rPr>
              <a:t>Điền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thông</a:t>
            </a:r>
            <a:r>
              <a:rPr lang="en-US" sz="1800" dirty="0" smtClean="0">
                <a:solidFill>
                  <a:srgbClr val="FFFF00"/>
                </a:solidFill>
              </a:rPr>
              <a:t> tin VGM, PIC, METHOD</a:t>
            </a:r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06" y="2362200"/>
            <a:ext cx="7545892" cy="41624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362200"/>
            <a:ext cx="7772400" cy="18521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52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7772400" cy="4572000"/>
          </a:xfrm>
        </p:spPr>
        <p:txBody>
          <a:bodyPr>
            <a:normAutofit/>
          </a:bodyPr>
          <a:lstStyle/>
          <a:p>
            <a:pPr lvl="0"/>
            <a:endParaRPr lang="en-US" dirty="0" smtClean="0">
              <a:solidFill>
                <a:srgbClr val="FFFF00"/>
              </a:solidFill>
            </a:endParaRPr>
          </a:p>
          <a:p>
            <a:pPr lvl="0"/>
            <a:endParaRPr lang="en-US" dirty="0" smtClean="0"/>
          </a:p>
          <a:p>
            <a:endParaRPr lang="en-US" dirty="0"/>
          </a:p>
          <a:p>
            <a:pPr lvl="0"/>
            <a:endParaRPr lang="en-US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9967" y="381147"/>
            <a:ext cx="7979798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tin về chi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hàng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và Confirm /Submit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1" y="1371600"/>
            <a:ext cx="8723259" cy="4612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2800" y="3352800"/>
            <a:ext cx="1341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Không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điền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3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7772400" cy="4572000"/>
          </a:xfrm>
        </p:spPr>
        <p:txBody>
          <a:bodyPr>
            <a:normAutofit/>
          </a:bodyPr>
          <a:lstStyle/>
          <a:p>
            <a:pPr lvl="0"/>
            <a:endParaRPr lang="en-US" dirty="0" smtClean="0">
              <a:solidFill>
                <a:srgbClr val="FFFF00"/>
              </a:solidFill>
            </a:endParaRPr>
          </a:p>
          <a:p>
            <a:pPr lvl="0"/>
            <a:endParaRPr lang="en-US" dirty="0" smtClean="0"/>
          </a:p>
          <a:p>
            <a:endParaRPr lang="en-US" dirty="0"/>
          </a:p>
          <a:p>
            <a:pPr lvl="0"/>
            <a:endParaRPr lang="en-US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9967" y="381147"/>
            <a:ext cx="7979798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 các bill nhiều containers, để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form về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Load Format )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 upload lên website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Container Excel Import 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49" y="1384107"/>
            <a:ext cx="8594033" cy="47117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3724913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1508" y="3540247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7772400" cy="4572000"/>
          </a:xfrm>
        </p:spPr>
        <p:txBody>
          <a:bodyPr>
            <a:normAutofit/>
          </a:bodyPr>
          <a:lstStyle/>
          <a:p>
            <a:pPr lvl="0"/>
            <a:endParaRPr lang="en-US" dirty="0" smtClean="0">
              <a:solidFill>
                <a:srgbClr val="FFFF00"/>
              </a:solidFill>
            </a:endParaRPr>
          </a:p>
          <a:p>
            <a:pPr lvl="0"/>
            <a:endParaRPr lang="en-US" dirty="0" smtClean="0"/>
          </a:p>
          <a:p>
            <a:endParaRPr lang="en-US" dirty="0"/>
          </a:p>
          <a:p>
            <a:pPr lvl="0"/>
            <a:endParaRPr lang="en-US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9967" y="381147"/>
            <a:ext cx="7979798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 để upload container list lên website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Container Excel Import 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67" y="1752600"/>
            <a:ext cx="8191500" cy="490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8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73462"/>
            <a:ext cx="8839200" cy="2581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665" y="539188"/>
            <a:ext cx="7772400" cy="1362456"/>
          </a:xfrm>
        </p:spPr>
        <p:txBody>
          <a:bodyPr/>
          <a:lstStyle/>
          <a:p>
            <a:r>
              <a:rPr lang="en-US" dirty="0" err="1" smtClean="0"/>
              <a:t>Mẫu</a:t>
            </a:r>
            <a:r>
              <a:rPr lang="en-US" dirty="0"/>
              <a:t> </a:t>
            </a:r>
            <a:r>
              <a:rPr lang="en-US" dirty="0" smtClean="0"/>
              <a:t>file excel.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176" y="1146788"/>
            <a:ext cx="8317992" cy="1509712"/>
          </a:xfrm>
        </p:spPr>
        <p:txBody>
          <a:bodyPr/>
          <a:lstStyle/>
          <a:p>
            <a:r>
              <a:rPr lang="en-US" dirty="0" err="1" smtClean="0"/>
              <a:t>Cột</a:t>
            </a:r>
            <a:r>
              <a:rPr lang="en-US" dirty="0" smtClean="0"/>
              <a:t> Manager: </a:t>
            </a:r>
            <a:r>
              <a:rPr lang="en-US" dirty="0" err="1" smtClean="0"/>
              <a:t>điền</a:t>
            </a:r>
            <a:r>
              <a:rPr lang="en-US" dirty="0" smtClean="0"/>
              <a:t> SIT </a:t>
            </a:r>
            <a:r>
              <a:rPr lang="en-US" dirty="0" err="1" smtClean="0"/>
              <a:t>hoặc</a:t>
            </a:r>
            <a:r>
              <a:rPr lang="en-US" dirty="0" smtClean="0"/>
              <a:t> SOC</a:t>
            </a:r>
          </a:p>
          <a:p>
            <a:r>
              <a:rPr lang="en-US" dirty="0" err="1" smtClean="0"/>
              <a:t>Cột</a:t>
            </a:r>
            <a:r>
              <a:rPr lang="en-US" dirty="0" smtClean="0"/>
              <a:t> Cargo type code: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,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bảng</a:t>
            </a:r>
            <a:r>
              <a:rPr lang="en-US" dirty="0" smtClean="0"/>
              <a:t>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dưới</a:t>
            </a:r>
            <a:r>
              <a:rPr lang="en-US" dirty="0" smtClean="0"/>
              <a:t> </a:t>
            </a:r>
            <a:r>
              <a:rPr lang="en-US" dirty="0" err="1" smtClean="0"/>
              <a:t>đây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96" y="4626555"/>
            <a:ext cx="2975956" cy="2162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552" y="4585511"/>
            <a:ext cx="2819400" cy="2190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7952" y="4599366"/>
            <a:ext cx="3321453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97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977" y="762000"/>
            <a:ext cx="7772400" cy="1362456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SAU KHI SI ĐƯỢC DUYỆT, BL ĐƯỢC GỬI VỀ EMAIL ĐÃ ĐĂNG KÍ CỦA KHÁCH HÀNG, ĐỒNG THỜI QUÝ KHÁCH CÓ THỂ TẢI BL COPY/FINAL TRÊN WEB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14600"/>
            <a:ext cx="88296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5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6486733156759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710"/>
            <a:ext cx="1644526" cy="457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497910"/>
            <a:ext cx="6397752" cy="740664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Hướng dẫn </a:t>
            </a:r>
            <a:r>
              <a:rPr lang="en-US" sz="4000" dirty="0" err="1" smtClean="0">
                <a:solidFill>
                  <a:srgbClr val="FFFF00"/>
                </a:solidFill>
              </a:rPr>
              <a:t>tạo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tài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khoản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86600" y="6182816"/>
            <a:ext cx="1908048" cy="39611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>
                <a:solidFill>
                  <a:srgbClr val="FFFF00"/>
                </a:solidFill>
              </a:rPr>
              <a:t>Edit by NTTBINH</a:t>
            </a:r>
            <a:endParaRPr lang="en-US" sz="2000" i="1" dirty="0">
              <a:solidFill>
                <a:srgbClr val="FFFF00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52849" y="1371600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Đăng </a:t>
            </a:r>
            <a:r>
              <a:rPr lang="en-US" dirty="0" err="1"/>
              <a:t>ký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trên website của SITC </a:t>
            </a:r>
            <a:r>
              <a:rPr lang="en-US" dirty="0" err="1"/>
              <a:t>Việt</a:t>
            </a:r>
            <a:r>
              <a:rPr lang="en-US" dirty="0"/>
              <a:t> </a:t>
            </a:r>
            <a:r>
              <a:rPr lang="en-US" dirty="0" smtClean="0"/>
              <a:t>Nam (https://sitc.vn) </a:t>
            </a: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/>
              <a:t>E-Service </a:t>
            </a:r>
            <a:endParaRPr lang="en-US" dirty="0" smtClean="0"/>
          </a:p>
          <a:p>
            <a:endParaRPr lang="en-US" dirty="0"/>
          </a:p>
          <a:p>
            <a:pPr lvl="0"/>
            <a:endParaRPr lang="en-US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775107"/>
            <a:ext cx="8229600" cy="340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609600"/>
            <a:ext cx="7772400" cy="1362456"/>
          </a:xfrm>
        </p:spPr>
        <p:txBody>
          <a:bodyPr/>
          <a:lstStyle/>
          <a:p>
            <a:r>
              <a:rPr lang="en-US" sz="4800" dirty="0" err="1" smtClean="0">
                <a:solidFill>
                  <a:srgbClr val="FFFF00"/>
                </a:solidFill>
              </a:rPr>
              <a:t>Tải</a:t>
            </a:r>
            <a:r>
              <a:rPr lang="en-US" sz="4800" dirty="0" smtClean="0">
                <a:solidFill>
                  <a:srgbClr val="FFFF00"/>
                </a:solidFill>
              </a:rPr>
              <a:t> BL </a:t>
            </a:r>
            <a:r>
              <a:rPr lang="en-US" sz="4800" dirty="0" err="1" smtClean="0">
                <a:solidFill>
                  <a:srgbClr val="FFFF00"/>
                </a:solidFill>
              </a:rPr>
              <a:t>về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máy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438400"/>
            <a:ext cx="8920942" cy="40957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69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972" y="197669"/>
            <a:ext cx="7772400" cy="1362456"/>
          </a:xfrm>
        </p:spPr>
        <p:txBody>
          <a:bodyPr/>
          <a:lstStyle/>
          <a:p>
            <a:r>
              <a:rPr lang="vi-VN" sz="4000" dirty="0" smtClean="0">
                <a:solidFill>
                  <a:srgbClr val="FFFF00"/>
                </a:solidFill>
              </a:rPr>
              <a:t>Sửa Bill</a:t>
            </a:r>
            <a:r>
              <a:rPr lang="en-US" sz="4000" dirty="0" smtClean="0">
                <a:solidFill>
                  <a:srgbClr val="FFFF00"/>
                </a:solidFill>
              </a:rPr>
              <a:t>.</a:t>
            </a:r>
            <a:br>
              <a:rPr lang="en-US" sz="4000" dirty="0" smtClean="0">
                <a:solidFill>
                  <a:srgbClr val="FFFF00"/>
                </a:solidFill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176" y="902732"/>
            <a:ext cx="8317992" cy="107846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bước</a:t>
            </a:r>
            <a:r>
              <a:rPr lang="en-US" dirty="0" smtClean="0"/>
              <a:t> submit SI:</a:t>
            </a:r>
          </a:p>
          <a:p>
            <a:pPr marL="342900" indent="-342900">
              <a:buFontTx/>
              <a:buChar char="-"/>
            </a:pP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dòng</a:t>
            </a:r>
            <a:r>
              <a:rPr lang="en-US" dirty="0" smtClean="0"/>
              <a:t> BL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sửa</a:t>
            </a:r>
            <a:r>
              <a:rPr lang="en-US" dirty="0" smtClean="0"/>
              <a:t> =&gt; S/I Submit</a:t>
            </a:r>
          </a:p>
          <a:p>
            <a:pPr marL="342900" indent="-342900">
              <a:buFontTx/>
              <a:buChar char="-"/>
            </a:pPr>
            <a:r>
              <a:rPr lang="en-US" dirty="0" err="1" smtClean="0"/>
              <a:t>Sửa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sửa</a:t>
            </a: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dirty="0" smtClean="0"/>
              <a:t>Click Confirm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85433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257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4114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13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330" y="381000"/>
            <a:ext cx="7772400" cy="1362456"/>
          </a:xfrm>
        </p:spPr>
        <p:txBody>
          <a:bodyPr/>
          <a:lstStyle/>
          <a:p>
            <a:r>
              <a:rPr lang="en-US" sz="3200" dirty="0" smtClean="0"/>
              <a:t>HẠN SỬA BL: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558" y="2133600"/>
            <a:ext cx="8195241" cy="2286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*</a:t>
            </a:r>
            <a:r>
              <a:rPr lang="en-US" dirty="0"/>
              <a:t>Amendment deadline for shipments  to/ transit via JAPAN, CHINA  : 16.00 ETD -2 (working day)</a:t>
            </a:r>
          </a:p>
          <a:p>
            <a:r>
              <a:rPr lang="en-US" dirty="0" smtClean="0"/>
              <a:t>*</a:t>
            </a:r>
            <a:r>
              <a:rPr lang="en-US" dirty="0"/>
              <a:t>Amendment deadline for shipments  to/ transit via QINZHOU: 11.00 ETD -2  (working day)</a:t>
            </a:r>
          </a:p>
          <a:p>
            <a:r>
              <a:rPr lang="en-US" dirty="0" smtClean="0"/>
              <a:t>*</a:t>
            </a:r>
            <a:r>
              <a:rPr lang="en-US" dirty="0"/>
              <a:t>Amendment deadline for shipments  to other ports: 16.00 ETD - 1  (working day)</a:t>
            </a:r>
          </a:p>
          <a:p>
            <a:endParaRPr lang="en-US" dirty="0" smtClean="0"/>
          </a:p>
          <a:p>
            <a:r>
              <a:rPr lang="en-US" dirty="0" smtClean="0"/>
              <a:t>*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/</a:t>
            </a:r>
            <a:r>
              <a:rPr lang="en-US" dirty="0" err="1" smtClean="0"/>
              <a:t>hoặc</a:t>
            </a:r>
            <a:r>
              <a:rPr lang="en-US" dirty="0" smtClean="0"/>
              <a:t> transit qua Japan, China: 16.00 ETD-2 (</a:t>
            </a: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tết</a:t>
            </a:r>
            <a:r>
              <a:rPr lang="en-US" dirty="0" smtClean="0"/>
              <a:t>, </a:t>
            </a:r>
            <a:r>
              <a:rPr lang="en-US" dirty="0" err="1" smtClean="0"/>
              <a:t>thứ</a:t>
            </a:r>
            <a:r>
              <a:rPr lang="en-US" dirty="0" smtClean="0"/>
              <a:t> 7,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)</a:t>
            </a:r>
          </a:p>
          <a:p>
            <a:r>
              <a:rPr lang="en-US" dirty="0" smtClean="0"/>
              <a:t>*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/ </a:t>
            </a:r>
            <a:r>
              <a:rPr lang="en-US" dirty="0" err="1" smtClean="0"/>
              <a:t>hoặc</a:t>
            </a:r>
            <a:r>
              <a:rPr lang="en-US" dirty="0" smtClean="0"/>
              <a:t> transit qua QINZHOU: 11.00 </a:t>
            </a:r>
            <a:r>
              <a:rPr lang="en-US" dirty="0"/>
              <a:t>ETD-2 (</a:t>
            </a:r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lễ</a:t>
            </a:r>
            <a:r>
              <a:rPr lang="en-US" dirty="0"/>
              <a:t> </a:t>
            </a:r>
            <a:r>
              <a:rPr lang="en-US" dirty="0" err="1"/>
              <a:t>tết</a:t>
            </a:r>
            <a:r>
              <a:rPr lang="en-US" dirty="0"/>
              <a:t>, </a:t>
            </a:r>
            <a:r>
              <a:rPr lang="en-US" dirty="0" err="1"/>
              <a:t>thứ</a:t>
            </a:r>
            <a:r>
              <a:rPr lang="en-US" dirty="0"/>
              <a:t> 7,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 smtClean="0"/>
              <a:t>)</a:t>
            </a:r>
          </a:p>
          <a:p>
            <a:r>
              <a:rPr lang="en-US" dirty="0" smtClean="0"/>
              <a:t>*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cảng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: 16.00 ETD -1 </a:t>
            </a:r>
            <a:r>
              <a:rPr lang="en-US" dirty="0"/>
              <a:t>(</a:t>
            </a:r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lễ</a:t>
            </a:r>
            <a:r>
              <a:rPr lang="en-US" dirty="0"/>
              <a:t> </a:t>
            </a:r>
            <a:r>
              <a:rPr lang="en-US" dirty="0" err="1"/>
              <a:t>tết</a:t>
            </a:r>
            <a:r>
              <a:rPr lang="en-US" dirty="0"/>
              <a:t>, </a:t>
            </a:r>
            <a:r>
              <a:rPr lang="en-US" dirty="0" err="1"/>
              <a:t>thứ</a:t>
            </a:r>
            <a:r>
              <a:rPr lang="en-US" dirty="0"/>
              <a:t> 7,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33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6486733156759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710"/>
            <a:ext cx="1644526" cy="457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086600" y="6182816"/>
            <a:ext cx="1908048" cy="39611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>
                <a:solidFill>
                  <a:srgbClr val="FFFF00"/>
                </a:solidFill>
              </a:rPr>
              <a:t>Edit by NTTBINH</a:t>
            </a:r>
            <a:endParaRPr lang="en-US" sz="2000" i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676400"/>
            <a:ext cx="8458200" cy="148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các ý kiến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báu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hàng để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vụ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E.booking-E.Bill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của chúng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ngày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gửi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Mrs.Thanh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Bình - </a:t>
            </a:r>
            <a:r>
              <a:rPr lang="en-US" dirty="0"/>
              <a:t>Manager of Customer Service Department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binhntt@sitc.vn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ĐT: 02253.757800 (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109 )- HP : 0936960582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3962400"/>
            <a:ext cx="44196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 YOU SO MUCH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2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6486733156759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710"/>
            <a:ext cx="1644526" cy="457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497910"/>
            <a:ext cx="6397752" cy="740664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Hướng dẫn </a:t>
            </a:r>
            <a:r>
              <a:rPr lang="en-US" sz="4000" dirty="0" err="1" smtClean="0">
                <a:solidFill>
                  <a:srgbClr val="FFFF00"/>
                </a:solidFill>
              </a:rPr>
              <a:t>tạo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tài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khoản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86600" y="6182816"/>
            <a:ext cx="1908048" cy="39611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>
                <a:solidFill>
                  <a:srgbClr val="FFFF00"/>
                </a:solidFill>
              </a:rPr>
              <a:t>Edit by NTTBINH</a:t>
            </a:r>
            <a:endParaRPr lang="en-US" sz="2000" i="1" dirty="0">
              <a:solidFill>
                <a:srgbClr val="FFFF00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0352" y="1828800"/>
            <a:ext cx="7772400" cy="4572000"/>
          </a:xfrm>
        </p:spPr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" y="1524000"/>
            <a:ext cx="8152327" cy="416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4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6486733156759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710"/>
            <a:ext cx="1644526" cy="4572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990600"/>
            <a:ext cx="7772400" cy="45720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3500" b="1" dirty="0" smtClean="0">
                <a:solidFill>
                  <a:srgbClr val="FFFF00"/>
                </a:solidFill>
              </a:rPr>
              <a:t>			</a:t>
            </a:r>
            <a:r>
              <a:rPr lang="en-US" sz="3500" b="1" dirty="0" err="1" smtClean="0">
                <a:solidFill>
                  <a:srgbClr val="FF0000"/>
                </a:solidFill>
              </a:rPr>
              <a:t>Lưu</a:t>
            </a:r>
            <a:r>
              <a:rPr lang="en-US" sz="3500" b="1" dirty="0" smtClean="0">
                <a:solidFill>
                  <a:srgbClr val="FF0000"/>
                </a:solidFill>
              </a:rPr>
              <a:t> ý:</a:t>
            </a:r>
          </a:p>
          <a:p>
            <a:endParaRPr lang="en-US" dirty="0" smtClean="0"/>
          </a:p>
          <a:p>
            <a:r>
              <a:rPr lang="en-US" dirty="0" smtClean="0"/>
              <a:t>1. Email </a:t>
            </a:r>
            <a:r>
              <a:rPr lang="en-US" dirty="0"/>
              <a:t>(*) : </a:t>
            </a:r>
            <a:r>
              <a:rPr lang="en-US" dirty="0" err="1"/>
              <a:t>Liệt</a:t>
            </a:r>
            <a:r>
              <a:rPr lang="en-US" dirty="0"/>
              <a:t> </a:t>
            </a:r>
            <a:r>
              <a:rPr lang="en-US" dirty="0" err="1"/>
              <a:t>kê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email </a:t>
            </a:r>
            <a:r>
              <a:rPr lang="en-US" dirty="0" smtClean="0"/>
              <a:t>của toàn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để </a:t>
            </a:r>
            <a:r>
              <a:rPr lang="en-US" dirty="0" err="1"/>
              <a:t>nhận</a:t>
            </a:r>
            <a:r>
              <a:rPr lang="en-US" dirty="0"/>
              <a:t> email </a:t>
            </a:r>
            <a:r>
              <a:rPr lang="en-US" dirty="0" err="1"/>
              <a:t>phản</a:t>
            </a:r>
            <a:r>
              <a:rPr lang="en-US" dirty="0"/>
              <a:t> </a:t>
            </a:r>
            <a:r>
              <a:rPr lang="en-US" dirty="0" err="1" smtClean="0"/>
              <a:t>hồi</a:t>
            </a:r>
            <a:r>
              <a:rPr lang="en-US" dirty="0" smtClean="0"/>
              <a:t>/booking/bill và các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báo</a:t>
            </a:r>
            <a:r>
              <a:rPr lang="en-US" dirty="0" smtClean="0"/>
              <a:t> </a:t>
            </a:r>
            <a:r>
              <a:rPr lang="en-US" dirty="0"/>
              <a:t>từ </a:t>
            </a:r>
            <a:r>
              <a:rPr lang="en-US" dirty="0" err="1"/>
              <a:t>hãng</a:t>
            </a:r>
            <a:r>
              <a:rPr lang="en-US" dirty="0"/>
              <a:t> tàu.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“; “ để </a:t>
            </a:r>
            <a:r>
              <a:rPr lang="en-US" dirty="0" err="1"/>
              <a:t>ngăn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các </a:t>
            </a:r>
            <a:r>
              <a:rPr lang="en-US" dirty="0" err="1"/>
              <a:t>địa</a:t>
            </a:r>
            <a:r>
              <a:rPr lang="en-US" dirty="0"/>
              <a:t> chỉ </a:t>
            </a:r>
            <a:r>
              <a:rPr lang="en-US" dirty="0" smtClean="0"/>
              <a:t>email.  </a:t>
            </a:r>
          </a:p>
          <a:p>
            <a:pPr marL="457200" indent="-457200">
              <a:buAutoNum type="arabicPeriod"/>
            </a:pPr>
            <a:endParaRPr lang="en-US" dirty="0"/>
          </a:p>
          <a:p>
            <a:r>
              <a:rPr lang="en-US" dirty="0" smtClean="0"/>
              <a:t>2.</a:t>
            </a:r>
            <a:r>
              <a:rPr lang="en-US" dirty="0"/>
              <a:t> </a:t>
            </a:r>
            <a:r>
              <a:rPr lang="en-US" dirty="0" smtClean="0"/>
              <a:t> Sau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/>
              <a:t>ấ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/>
              <a:t>“ </a:t>
            </a:r>
            <a:r>
              <a:rPr lang="en-US" b="1" dirty="0" err="1"/>
              <a:t>Accept&amp;Confirm</a:t>
            </a:r>
            <a:r>
              <a:rPr lang="en-US" dirty="0" smtClean="0"/>
              <a:t>” website </a:t>
            </a:r>
            <a:r>
              <a:rPr lang="en-US" dirty="0"/>
              <a:t>sẽ gửi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SITC để vào </a:t>
            </a:r>
            <a:r>
              <a:rPr lang="en-US" dirty="0" err="1"/>
              <a:t>duyệt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 smtClean="0"/>
              <a:t>khoản</a:t>
            </a:r>
            <a:endParaRPr lang="en-US" dirty="0" smtClean="0"/>
          </a:p>
          <a:p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duyệt</a:t>
            </a:r>
            <a:r>
              <a:rPr lang="en-US" dirty="0"/>
              <a:t>,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khách</a:t>
            </a:r>
            <a:r>
              <a:rPr lang="en-US" dirty="0"/>
              <a:t> hàng </a:t>
            </a:r>
            <a:r>
              <a:rPr lang="en-US" dirty="0" smtClean="0"/>
              <a:t>sẽ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email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báo</a:t>
            </a:r>
            <a:r>
              <a:rPr lang="en-US" dirty="0" smtClean="0"/>
              <a:t>.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lòng</a:t>
            </a:r>
            <a:r>
              <a:rPr lang="en-US" dirty="0" smtClean="0"/>
              <a:t> đăng </a:t>
            </a:r>
            <a:r>
              <a:rPr lang="en-US" dirty="0" err="1" smtClean="0"/>
              <a:t>nhập</a:t>
            </a:r>
            <a:r>
              <a:rPr lang="en-US" dirty="0" smtClean="0"/>
              <a:t> và </a:t>
            </a:r>
            <a:r>
              <a:rPr lang="en-US" dirty="0" err="1" smtClean="0"/>
              <a:t>kiểm</a:t>
            </a:r>
            <a:r>
              <a:rPr lang="en-US" dirty="0" smtClean="0"/>
              <a:t> lại/</a:t>
            </a:r>
            <a:r>
              <a:rPr lang="en-US" dirty="0" err="1" smtClean="0"/>
              <a:t>chỉnh</a:t>
            </a:r>
            <a:r>
              <a:rPr lang="en-US" dirty="0" smtClean="0"/>
              <a:t> sửa các </a:t>
            </a:r>
            <a:r>
              <a:rPr lang="en-US" dirty="0" err="1" smtClean="0"/>
              <a:t>thông</a:t>
            </a:r>
            <a:r>
              <a:rPr lang="en-US" dirty="0" smtClean="0"/>
              <a:t> tin của mình (My profile).</a:t>
            </a:r>
          </a:p>
          <a:p>
            <a:endParaRPr lang="en-US" dirty="0" smtClean="0"/>
          </a:p>
          <a:p>
            <a:r>
              <a:rPr lang="en-US" dirty="0" smtClean="0"/>
              <a:t>3.</a:t>
            </a:r>
            <a:r>
              <a:rPr lang="en-US" b="1" dirty="0"/>
              <a:t> </a:t>
            </a:r>
            <a:r>
              <a:rPr lang="en-US" dirty="0"/>
              <a:t>T</a:t>
            </a:r>
            <a:r>
              <a:rPr lang="en-US" dirty="0" smtClean="0"/>
              <a:t>rong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địa</a:t>
            </a:r>
            <a:r>
              <a:rPr lang="en-US" dirty="0"/>
              <a:t> chỉ email,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duyệt</a:t>
            </a:r>
            <a:r>
              <a:rPr lang="en-US" dirty="0" smtClean="0"/>
              <a:t> code SITC </a:t>
            </a:r>
            <a:r>
              <a:rPr lang="en-US" dirty="0"/>
              <a:t>đã </a:t>
            </a:r>
            <a:r>
              <a:rPr lang="en-US" dirty="0" err="1"/>
              <a:t>điền</a:t>
            </a:r>
            <a:r>
              <a:rPr lang="en-US" dirty="0"/>
              <a:t> thêm email của </a:t>
            </a:r>
            <a:r>
              <a:rPr lang="en-US" dirty="0" smtClean="0"/>
              <a:t> CS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trách</a:t>
            </a:r>
            <a:r>
              <a:rPr lang="en-US" dirty="0"/>
              <a:t>. </a:t>
            </a:r>
            <a:r>
              <a:rPr lang="en-US" dirty="0" err="1">
                <a:solidFill>
                  <a:srgbClr val="FFFF00"/>
                </a:solidFill>
              </a:rPr>
              <a:t>Vui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lòng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không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xóa</a:t>
            </a:r>
            <a:r>
              <a:rPr lang="en-US" dirty="0">
                <a:solidFill>
                  <a:srgbClr val="FFFF00"/>
                </a:solidFill>
              </a:rPr>
              <a:t> email này đi để </a:t>
            </a:r>
            <a:r>
              <a:rPr lang="en-US" dirty="0" err="1">
                <a:solidFill>
                  <a:srgbClr val="FFFF00"/>
                </a:solidFill>
              </a:rPr>
              <a:t>tránh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thất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lạc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thông</a:t>
            </a:r>
            <a:r>
              <a:rPr lang="en-US" dirty="0" smtClean="0">
                <a:solidFill>
                  <a:srgbClr val="FFFF00"/>
                </a:solidFill>
              </a:rPr>
              <a:t> tin</a:t>
            </a:r>
            <a:r>
              <a:rPr lang="en-US" b="1" dirty="0" smtClean="0">
                <a:solidFill>
                  <a:srgbClr val="FFC000"/>
                </a:solidFill>
              </a:rPr>
              <a:t>. 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4. Với </a:t>
            </a:r>
            <a:r>
              <a:rPr lang="en-US" dirty="0"/>
              <a:t>1 </a:t>
            </a:r>
            <a:r>
              <a:rPr lang="en-US" dirty="0" err="1"/>
              <a:t>công</a:t>
            </a:r>
            <a:r>
              <a:rPr lang="en-US" dirty="0"/>
              <a:t> ty ( 1 code KH ) có thể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nhiều ID để làm </a:t>
            </a:r>
            <a:r>
              <a:rPr lang="en-US" dirty="0" smtClean="0"/>
              <a:t>booking               (</a:t>
            </a:r>
            <a:r>
              <a:rPr lang="en-US" dirty="0" err="1" smtClean="0"/>
              <a:t>Quý</a:t>
            </a:r>
            <a:r>
              <a:rPr lang="en-US" dirty="0" smtClean="0"/>
              <a:t> </a:t>
            </a:r>
            <a:r>
              <a:rPr lang="en-US" dirty="0" err="1" smtClean="0"/>
              <a:t>khách</a:t>
            </a:r>
            <a:r>
              <a:rPr lang="en-US" dirty="0" smtClean="0"/>
              <a:t>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lòng</a:t>
            </a:r>
            <a:r>
              <a:rPr lang="en-US" dirty="0" smtClean="0"/>
              <a:t> </a:t>
            </a:r>
            <a:r>
              <a:rPr lang="en-US" dirty="0" err="1"/>
              <a:t>quản</a:t>
            </a:r>
            <a:r>
              <a:rPr lang="en-US" dirty="0"/>
              <a:t> lý </a:t>
            </a:r>
            <a:r>
              <a:rPr lang="en-US" dirty="0" err="1" smtClean="0"/>
              <a:t>tốt</a:t>
            </a:r>
            <a:r>
              <a:rPr lang="en-US" dirty="0" smtClean="0"/>
              <a:t> các </a:t>
            </a:r>
            <a:r>
              <a:rPr lang="en-US" dirty="0"/>
              <a:t>ID của mình )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0352" y="1828800"/>
            <a:ext cx="7772400" cy="4572000"/>
          </a:xfrm>
        </p:spPr>
        <p:txBody>
          <a:bodyPr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" y="100772"/>
            <a:ext cx="8382000" cy="675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2654"/>
            <a:ext cx="5715000" cy="538306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Hướng dẫn </a:t>
            </a:r>
            <a:r>
              <a:rPr lang="en-US" sz="3600" dirty="0" err="1" smtClean="0">
                <a:solidFill>
                  <a:srgbClr val="FFFF00"/>
                </a:solidFill>
              </a:rPr>
              <a:t>tạo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E.Booking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7772400" cy="4572000"/>
          </a:xfrm>
        </p:spPr>
        <p:txBody>
          <a:bodyPr>
            <a:normAutofit/>
          </a:bodyPr>
          <a:lstStyle/>
          <a:p>
            <a:pPr lvl="0"/>
            <a:r>
              <a:rPr lang="en-US" sz="1800" dirty="0" err="1" smtClean="0"/>
              <a:t>Quý</a:t>
            </a:r>
            <a:r>
              <a:rPr lang="en-US" sz="1800" dirty="0" smtClean="0"/>
              <a:t> </a:t>
            </a:r>
            <a:r>
              <a:rPr lang="en-US" sz="1800" dirty="0" err="1" smtClean="0"/>
              <a:t>khách</a:t>
            </a:r>
            <a:r>
              <a:rPr lang="en-US" sz="1800" dirty="0" smtClean="0"/>
              <a:t> </a:t>
            </a:r>
            <a:r>
              <a:rPr lang="en-US" sz="1800" dirty="0" err="1" smtClean="0"/>
              <a:t>vui</a:t>
            </a:r>
            <a:r>
              <a:rPr lang="en-US" sz="1800" dirty="0" smtClean="0"/>
              <a:t> </a:t>
            </a:r>
            <a:r>
              <a:rPr lang="en-US" sz="1800" dirty="0" err="1" smtClean="0"/>
              <a:t>lòng</a:t>
            </a:r>
            <a:r>
              <a:rPr lang="en-US" sz="1800" dirty="0" smtClean="0"/>
              <a:t> đăng </a:t>
            </a:r>
            <a:r>
              <a:rPr lang="en-US" sz="1800" dirty="0" err="1" smtClean="0"/>
              <a:t>nhập</a:t>
            </a:r>
            <a:r>
              <a:rPr lang="en-US" sz="1800" dirty="0" smtClean="0"/>
              <a:t> </a:t>
            </a:r>
            <a:r>
              <a:rPr lang="en-US" sz="1800" dirty="0" err="1" smtClean="0"/>
              <a:t>tài</a:t>
            </a:r>
            <a:r>
              <a:rPr lang="en-US" sz="1800" dirty="0" smtClean="0"/>
              <a:t> </a:t>
            </a:r>
            <a:r>
              <a:rPr lang="en-US" sz="1800" dirty="0" err="1" smtClean="0"/>
              <a:t>khoản</a:t>
            </a:r>
            <a:r>
              <a:rPr lang="en-US" sz="1800" dirty="0" smtClean="0"/>
              <a:t> và </a:t>
            </a:r>
            <a:r>
              <a:rPr lang="en-US" sz="1800" dirty="0" err="1" smtClean="0"/>
              <a:t>thực</a:t>
            </a:r>
            <a:r>
              <a:rPr lang="en-US" sz="1800" dirty="0" smtClean="0"/>
              <a:t> hiện </a:t>
            </a:r>
            <a:r>
              <a:rPr lang="en-US" sz="1800" dirty="0" err="1" smtClean="0"/>
              <a:t>theo</a:t>
            </a:r>
            <a:r>
              <a:rPr lang="en-US" sz="1800" dirty="0" smtClean="0"/>
              <a:t> hướng dẫn </a:t>
            </a:r>
            <a:r>
              <a:rPr lang="en-US" sz="1800" dirty="0" err="1" smtClean="0"/>
              <a:t>sau</a:t>
            </a:r>
            <a:r>
              <a:rPr lang="en-US" sz="1800" dirty="0" smtClean="0"/>
              <a:t>:</a:t>
            </a:r>
          </a:p>
          <a:p>
            <a:pPr lvl="0"/>
            <a:r>
              <a:rPr lang="en-US" sz="1800" dirty="0" smtClean="0"/>
              <a:t>1. </a:t>
            </a:r>
            <a:r>
              <a:rPr lang="en-US" sz="1800" dirty="0" err="1" smtClean="0"/>
              <a:t>Chọn</a:t>
            </a:r>
            <a:r>
              <a:rPr lang="en-US" sz="1800" dirty="0" smtClean="0"/>
              <a:t> </a:t>
            </a:r>
            <a:r>
              <a:rPr lang="en-US" sz="1800" dirty="0"/>
              <a:t>POL/POD </a:t>
            </a:r>
          </a:p>
          <a:p>
            <a:pPr lvl="0"/>
            <a:r>
              <a:rPr lang="en-US" sz="1800" dirty="0" smtClean="0"/>
              <a:t>2. </a:t>
            </a:r>
            <a:r>
              <a:rPr lang="en-US" sz="1800" dirty="0" err="1" smtClean="0"/>
              <a:t>Chọn</a:t>
            </a:r>
            <a:r>
              <a:rPr lang="en-US" sz="1800" dirty="0" smtClean="0"/>
              <a:t> </a:t>
            </a:r>
            <a:r>
              <a:rPr lang="en-US" sz="1800" dirty="0" err="1"/>
              <a:t>dịch</a:t>
            </a:r>
            <a:r>
              <a:rPr lang="en-US" sz="1800" dirty="0"/>
              <a:t> vụ Direct hay transit </a:t>
            </a:r>
          </a:p>
          <a:p>
            <a:pPr lvl="0"/>
            <a:r>
              <a:rPr lang="en-US" sz="1800" dirty="0" smtClean="0"/>
              <a:t>3. </a:t>
            </a:r>
            <a:r>
              <a:rPr lang="en-US" sz="1800" dirty="0" err="1" smtClean="0"/>
              <a:t>Chọn</a:t>
            </a:r>
            <a:r>
              <a:rPr lang="en-US" sz="1800" dirty="0" smtClean="0"/>
              <a:t> </a:t>
            </a:r>
            <a:r>
              <a:rPr lang="en-US" sz="1800" dirty="0"/>
              <a:t>ETD </a:t>
            </a:r>
            <a:endParaRPr lang="en-US" sz="1800" dirty="0" smtClean="0"/>
          </a:p>
          <a:p>
            <a:pPr lvl="0"/>
            <a:r>
              <a:rPr lang="en-US" sz="1800" dirty="0" smtClean="0"/>
              <a:t>4. </a:t>
            </a:r>
            <a:r>
              <a:rPr lang="en-US" sz="1800" dirty="0" err="1" smtClean="0"/>
              <a:t>Nhấn</a:t>
            </a:r>
            <a:r>
              <a:rPr lang="en-US" sz="1800" dirty="0" smtClean="0"/>
              <a:t> </a:t>
            </a:r>
            <a:r>
              <a:rPr lang="en-US" sz="1800" dirty="0"/>
              <a:t>Search – web sẽ hiện </a:t>
            </a:r>
            <a:r>
              <a:rPr lang="en-US" sz="1800" dirty="0" err="1"/>
              <a:t>ra</a:t>
            </a:r>
            <a:r>
              <a:rPr lang="en-US" sz="1800" dirty="0"/>
              <a:t> các tàu </a:t>
            </a:r>
            <a:r>
              <a:rPr lang="en-US" sz="1800" dirty="0" err="1"/>
              <a:t>liên</a:t>
            </a:r>
            <a:r>
              <a:rPr lang="en-US" sz="1800" dirty="0"/>
              <a:t> </a:t>
            </a:r>
            <a:r>
              <a:rPr lang="en-US" sz="1800" dirty="0" err="1"/>
              <a:t>quan</a:t>
            </a:r>
            <a:r>
              <a:rPr lang="en-US" sz="1800" dirty="0"/>
              <a:t>.</a:t>
            </a:r>
          </a:p>
          <a:p>
            <a:pPr lvl="0"/>
            <a:r>
              <a:rPr lang="en-US" sz="1800" dirty="0" smtClean="0"/>
              <a:t>5. </a:t>
            </a:r>
            <a:r>
              <a:rPr lang="en-US" sz="1800" dirty="0" err="1" smtClean="0"/>
              <a:t>Quý</a:t>
            </a:r>
            <a:r>
              <a:rPr lang="en-US" sz="1800" dirty="0" smtClean="0"/>
              <a:t> </a:t>
            </a:r>
            <a:r>
              <a:rPr lang="en-US" sz="1800" dirty="0" err="1"/>
              <a:t>khách</a:t>
            </a:r>
            <a:r>
              <a:rPr lang="en-US" sz="1800" dirty="0"/>
              <a:t> </a:t>
            </a:r>
            <a:r>
              <a:rPr lang="en-US" sz="1800" dirty="0" err="1"/>
              <a:t>lựa</a:t>
            </a:r>
            <a:r>
              <a:rPr lang="en-US" sz="1800" dirty="0"/>
              <a:t> </a:t>
            </a:r>
            <a:r>
              <a:rPr lang="en-US" sz="1800" dirty="0" err="1"/>
              <a:t>chọn</a:t>
            </a:r>
            <a:r>
              <a:rPr lang="en-US" sz="1800" dirty="0"/>
              <a:t> tàu </a:t>
            </a:r>
            <a:r>
              <a:rPr lang="en-US" sz="1800" dirty="0" err="1"/>
              <a:t>phù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 và </a:t>
            </a:r>
            <a:r>
              <a:rPr lang="en-US" sz="1800" dirty="0" err="1"/>
              <a:t>đặt</a:t>
            </a:r>
            <a:r>
              <a:rPr lang="en-US" sz="1800" dirty="0"/>
              <a:t> </a:t>
            </a:r>
            <a:r>
              <a:rPr lang="en-US" sz="1800" dirty="0" smtClean="0"/>
              <a:t>book</a:t>
            </a:r>
          </a:p>
          <a:p>
            <a:pPr lvl="0"/>
            <a:r>
              <a:rPr lang="en-US" sz="1800" b="1" dirty="0" err="1" smtClean="0">
                <a:solidFill>
                  <a:srgbClr val="FF0000"/>
                </a:solidFill>
              </a:rPr>
              <a:t>Lưu</a:t>
            </a:r>
            <a:r>
              <a:rPr lang="en-US" sz="1800" b="1" dirty="0" smtClean="0">
                <a:solidFill>
                  <a:srgbClr val="FF0000"/>
                </a:solidFill>
              </a:rPr>
              <a:t> ý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FFFF00"/>
                </a:solidFill>
              </a:rPr>
              <a:t>Với hàng DG </a:t>
            </a:r>
            <a:r>
              <a:rPr lang="en-US" sz="1800" dirty="0" err="1" smtClean="0">
                <a:solidFill>
                  <a:srgbClr val="FFFF00"/>
                </a:solidFill>
              </a:rPr>
              <a:t>quý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khách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vui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lòng</a:t>
            </a:r>
            <a:r>
              <a:rPr lang="en-US" sz="1800" dirty="0" smtClean="0">
                <a:solidFill>
                  <a:srgbClr val="FFFF00"/>
                </a:solidFill>
              </a:rPr>
              <a:t> gửi email booking </a:t>
            </a:r>
            <a:r>
              <a:rPr lang="en-US" sz="1800" dirty="0" err="1" smtClean="0">
                <a:solidFill>
                  <a:srgbClr val="FFFF00"/>
                </a:solidFill>
              </a:rPr>
              <a:t>cho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nhân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viên</a:t>
            </a:r>
            <a:r>
              <a:rPr lang="en-US" sz="1800" dirty="0" smtClean="0">
                <a:solidFill>
                  <a:srgbClr val="FFFF00"/>
                </a:solidFill>
              </a:rPr>
              <a:t> CS SITC để </a:t>
            </a:r>
            <a:r>
              <a:rPr lang="en-US" sz="1800" dirty="0" err="1" smtClean="0">
                <a:solidFill>
                  <a:srgbClr val="FFFF00"/>
                </a:solidFill>
              </a:rPr>
              <a:t>đặt</a:t>
            </a:r>
            <a:r>
              <a:rPr lang="en-US" sz="1800" dirty="0" smtClean="0">
                <a:solidFill>
                  <a:srgbClr val="FFFF00"/>
                </a:solidFill>
              </a:rPr>
              <a:t> book</a:t>
            </a:r>
            <a:endParaRPr lang="en-US" sz="1800" dirty="0">
              <a:solidFill>
                <a:srgbClr val="FFFF00"/>
              </a:solidFill>
            </a:endParaRPr>
          </a:p>
          <a:p>
            <a:pPr lvl="0"/>
            <a:endParaRPr lang="en-US" dirty="0" smtClean="0">
              <a:solidFill>
                <a:srgbClr val="FFFF00"/>
              </a:solidFill>
            </a:endParaRPr>
          </a:p>
          <a:p>
            <a:pPr lvl="0"/>
            <a:endParaRPr lang="en-US" dirty="0" smtClean="0"/>
          </a:p>
          <a:p>
            <a:endParaRPr lang="en-US" dirty="0"/>
          </a:p>
          <a:p>
            <a:pPr lvl="0"/>
            <a:endParaRPr lang="en-US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352800"/>
            <a:ext cx="7924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9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915401" cy="65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2177</TotalTime>
  <Words>1067</Words>
  <Application>Microsoft Office PowerPoint</Application>
  <PresentationFormat>On-screen Show (4:3)</PresentationFormat>
  <Paragraphs>159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Constantia</vt:lpstr>
      <vt:lpstr>Times New Roman</vt:lpstr>
      <vt:lpstr>Wingdings</vt:lpstr>
      <vt:lpstr>Wingdings 2</vt:lpstr>
      <vt:lpstr>Flow</vt:lpstr>
      <vt:lpstr>E.BOOKING – E.BILL’S GUIDE LINE</vt:lpstr>
      <vt:lpstr>PowerPoint Presentation</vt:lpstr>
      <vt:lpstr>Hướng dẫn tạo tài khoản</vt:lpstr>
      <vt:lpstr>Hướng dẫn tạo tài khoản</vt:lpstr>
      <vt:lpstr>PowerPoint Presentation</vt:lpstr>
      <vt:lpstr>PowerPoint Presentation</vt:lpstr>
      <vt:lpstr>Hướng dẫn tạo E.Booking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Đối với book cont Flat rack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tạo E.Bill</vt:lpstr>
      <vt:lpstr>PowerPoint Presentation</vt:lpstr>
      <vt:lpstr>PowerPoint Presentation</vt:lpstr>
      <vt:lpstr>PowerPoint Presentation</vt:lpstr>
      <vt:lpstr>Ở mục VGM CONTAINER INFO: - CLICK Synchronize Container Info - Điền thông tin VGM, PIC, METHOD</vt:lpstr>
      <vt:lpstr>PowerPoint Presentation</vt:lpstr>
      <vt:lpstr>PowerPoint Presentation</vt:lpstr>
      <vt:lpstr>PowerPoint Presentation</vt:lpstr>
      <vt:lpstr>Mẫu file excel. </vt:lpstr>
      <vt:lpstr>SAU KHI SI ĐƯỢC DUYỆT, BL ĐƯỢC GỬI VỀ EMAIL ĐÃ ĐĂNG KÍ CỦA KHÁCH HÀNG, ĐỒNG THỜI QUÝ KHÁCH CÓ THỂ TẢI BL COPY/FINAL TRÊN WEB</vt:lpstr>
      <vt:lpstr>Tải BL về máy</vt:lpstr>
      <vt:lpstr>Sửa Bill. </vt:lpstr>
      <vt:lpstr>HẠN SỬA BL: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OUTBOUND DEPARTMENT</dc:title>
  <dc:creator>Viet Nguyen Van</dc:creator>
  <cp:lastModifiedBy>Trang Nguyen Thu</cp:lastModifiedBy>
  <cp:revision>130</cp:revision>
  <dcterms:created xsi:type="dcterms:W3CDTF">2019-06-18T08:42:12Z</dcterms:created>
  <dcterms:modified xsi:type="dcterms:W3CDTF">2024-10-28T02:39:03Z</dcterms:modified>
</cp:coreProperties>
</file>